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282aa9ed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282aa9ed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282aa9edb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282aa9edb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282aa9ed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282aa9ed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28a7cc0f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28a7cc0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282aa9ed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282aa9ed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282aa9edb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282aa9ed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282aa9edb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282aa9edb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8a7cc0f9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8a7cc0f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282aa9edb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282aa9edb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282aa9edb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282aa9ed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careet.net/185" TargetMode="External"/><Relationship Id="rId4" Type="http://schemas.openxmlformats.org/officeDocument/2006/relationships/hyperlink" Target="https://www.careet.net/21" TargetMode="External"/><Relationship Id="rId5" Type="http://schemas.openxmlformats.org/officeDocument/2006/relationships/hyperlink" Target="https://www.careet.net/214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883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400"/>
              <a:t>화상공유를 활용한</a:t>
            </a:r>
            <a:br>
              <a:rPr lang="ko" sz="4400"/>
            </a:br>
            <a:r>
              <a:rPr lang="ko" sz="4400"/>
              <a:t>비대면 </a:t>
            </a:r>
            <a:r>
              <a:rPr b="1" lang="ko" sz="4400">
                <a:solidFill>
                  <a:srgbClr val="45818E"/>
                </a:solidFill>
              </a:rPr>
              <a:t>자기주도 학습 플랫폼</a:t>
            </a:r>
            <a:endParaRPr b="1" sz="4400">
              <a:solidFill>
                <a:srgbClr val="45818E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9613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(가</a:t>
            </a:r>
            <a:r>
              <a:rPr lang="ko" sz="2400"/>
              <a:t>칭</a:t>
            </a:r>
            <a:r>
              <a:rPr lang="ko" sz="2400"/>
              <a:t>) 몽실이</a:t>
            </a:r>
            <a:r>
              <a:rPr lang="ko" sz="2400"/>
              <a:t>네</a:t>
            </a:r>
            <a:r>
              <a:rPr lang="ko" sz="2400"/>
              <a:t> 독</a:t>
            </a:r>
            <a:r>
              <a:rPr lang="ko" sz="2400"/>
              <a:t>서실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/>
        </p:nvSpPr>
        <p:spPr>
          <a:xfrm>
            <a:off x="207325" y="188250"/>
            <a:ext cx="22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(가칭) 몽실이네 독서실</a:t>
            </a:r>
            <a:endParaRPr b="1"/>
          </a:p>
        </p:txBody>
      </p:sp>
      <p:sp>
        <p:nvSpPr>
          <p:cNvPr id="127" name="Google Shape;127;p22"/>
          <p:cNvSpPr txBox="1"/>
          <p:nvPr/>
        </p:nvSpPr>
        <p:spPr>
          <a:xfrm>
            <a:off x="373125" y="658650"/>
            <a:ext cx="79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핵심 서비스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 &gt; 독서실을 연상하는 기능(화면 공유, 내 책상)과 UI를 통해, 자기 주도 학습을 돕는 환경을 제공한다.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/>
        </p:nvSpPr>
        <p:spPr>
          <a:xfrm>
            <a:off x="207325" y="188250"/>
            <a:ext cx="22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(가칭) 몽실이네 독서실</a:t>
            </a:r>
            <a:endParaRPr b="1"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500" y="152399"/>
            <a:ext cx="635568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577" y="2855597"/>
            <a:ext cx="709675" cy="401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5232" y="720572"/>
            <a:ext cx="709671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375" y="685875"/>
            <a:ext cx="709675" cy="39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96250" y="253825"/>
            <a:ext cx="3925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순서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기획 배경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기획 소개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207325" y="188250"/>
            <a:ext cx="22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기획 배경</a:t>
            </a:r>
            <a:endParaRPr b="1"/>
          </a:p>
        </p:txBody>
      </p:sp>
      <p:sp>
        <p:nvSpPr>
          <p:cNvPr id="66" name="Google Shape;66;p15"/>
          <p:cNvSpPr txBox="1"/>
          <p:nvPr/>
        </p:nvSpPr>
        <p:spPr>
          <a:xfrm>
            <a:off x="422150" y="901500"/>
            <a:ext cx="30000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호손효과(Hawthorne effect)</a:t>
            </a:r>
            <a:endParaRPr b="1" sz="120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누군가에게 관찰되고 있다는 것을 인지하는 것이 그 사람의 행동을 달리하게 되는 것(특히 작업 능률이 높아지는 것)이라고 정의</a:t>
            </a:r>
            <a:endParaRPr sz="8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cxnSp>
        <p:nvCxnSpPr>
          <p:cNvPr id="67" name="Google Shape;67;p15"/>
          <p:cNvCxnSpPr/>
          <p:nvPr/>
        </p:nvCxnSpPr>
        <p:spPr>
          <a:xfrm>
            <a:off x="3611575" y="1558575"/>
            <a:ext cx="81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" name="Google Shape;68;p15"/>
          <p:cNvSpPr txBox="1"/>
          <p:nvPr/>
        </p:nvSpPr>
        <p:spPr>
          <a:xfrm>
            <a:off x="4788800" y="1232775"/>
            <a:ext cx="4181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카공족 (카페 + 공부)</a:t>
            </a:r>
            <a:endParaRPr sz="130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공방 (공부 + 방송)</a:t>
            </a:r>
            <a:endParaRPr sz="130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“누군가 나를 보고있다? 자기 조절 효과 상승 + 열심히 해야지!”</a:t>
            </a:r>
            <a:endParaRPr sz="130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788800" y="4377600"/>
            <a:ext cx="412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점점 삭막해져가는 이 시대를 살아가는 우리에게 필요한 것은 단순히 물질적인 환경이나 보상뿐만이 아니라, 타인으로부터의 따뜻한 관심</a:t>
            </a:r>
            <a:endParaRPr sz="1200"/>
          </a:p>
        </p:txBody>
      </p:sp>
      <p:sp>
        <p:nvSpPr>
          <p:cNvPr id="70" name="Google Shape;70;p15"/>
          <p:cNvSpPr txBox="1"/>
          <p:nvPr/>
        </p:nvSpPr>
        <p:spPr>
          <a:xfrm>
            <a:off x="481525" y="2248775"/>
            <a:ext cx="3000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청중효과</a:t>
            </a:r>
            <a:endParaRPr b="1" sz="1200"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청중효과란 사람이 일이나 작업 등을 위해서 어떤 행동을 하고 있을 때, 그것을 다른 사람이 보고 있음으로써 그 행동의 양이나 속도·질 등에 영향을 받는 일이다.</a:t>
            </a:r>
            <a:endParaRPr sz="105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" name="Google Shape;71;p15"/>
          <p:cNvCxnSpPr>
            <a:stCxn id="70" idx="3"/>
          </p:cNvCxnSpPr>
          <p:nvPr/>
        </p:nvCxnSpPr>
        <p:spPr>
          <a:xfrm flipH="1" rot="10800000">
            <a:off x="3481525" y="1930475"/>
            <a:ext cx="1024500" cy="10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207325" y="188250"/>
            <a:ext cx="22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기획 배경</a:t>
            </a:r>
            <a:endParaRPr b="1"/>
          </a:p>
        </p:txBody>
      </p:sp>
      <p:sp>
        <p:nvSpPr>
          <p:cNvPr id="77" name="Google Shape;77;p16"/>
          <p:cNvSpPr txBox="1"/>
          <p:nvPr/>
        </p:nvSpPr>
        <p:spPr>
          <a:xfrm>
            <a:off x="376950" y="821525"/>
            <a:ext cx="83901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코로나</a:t>
            </a:r>
            <a:r>
              <a:rPr b="1" lang="ko"/>
              <a:t>의 등장으로 자율 학습 공간(카공, 독서실, 야자실)의 오프라인 참석이 어려워짐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이에 따라 새로운 트렌드가 등장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ko"/>
              <a:t>스터디 위드 미(study with me) : 타인의 공부 영상을 보며 자극을 받음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ko"/>
              <a:t>캠스터디 : 공부하는 화면을 공유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모두 청중효과, 도손효과와 같은 ‘감시자(지켜보는 사람)’의 역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실제로, 화상 회의 캠 스터디 서비스인 ‘구르미’는 1년 새 446% 성장하였으며, 미팅 방 생성 개설수도 2609% 증가함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(</a:t>
            </a:r>
            <a:r>
              <a:rPr lang="ko" sz="1000">
                <a:solidFill>
                  <a:schemeClr val="dk1"/>
                </a:solidFill>
              </a:rPr>
              <a:t>https://www.donga.com/news/It/article/all/20201210/104375380/1</a:t>
            </a:r>
            <a:r>
              <a:rPr b="1" lang="ko" sz="1000"/>
              <a:t>)</a:t>
            </a:r>
            <a:endParaRPr b="1"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207325" y="188250"/>
            <a:ext cx="22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기획 배경</a:t>
            </a:r>
            <a:endParaRPr b="1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50" y="988650"/>
            <a:ext cx="3015425" cy="14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777763" y="588450"/>
            <a:ext cx="17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유튜</a:t>
            </a:r>
            <a:r>
              <a:rPr lang="ko"/>
              <a:t>브 ‘스터디 윗 미'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577" y="988650"/>
            <a:ext cx="3108050" cy="171032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4048575" y="588450"/>
            <a:ext cx="17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구르</a:t>
            </a:r>
            <a:r>
              <a:rPr lang="ko"/>
              <a:t>미 ‘캠 스터디’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5">
            <a:alphaModFix/>
          </a:blip>
          <a:srcRect b="37300" l="0" r="0" t="0"/>
          <a:stretch/>
        </p:blipFill>
        <p:spPr>
          <a:xfrm>
            <a:off x="6967450" y="988650"/>
            <a:ext cx="1558374" cy="211532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6811388" y="588450"/>
            <a:ext cx="18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열품</a:t>
            </a:r>
            <a:r>
              <a:rPr lang="ko"/>
              <a:t>타(열정품은타이머)</a:t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128650" y="2733825"/>
            <a:ext cx="3015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다</a:t>
            </a:r>
            <a:r>
              <a:rPr lang="ko" sz="1100"/>
              <a:t>른 사람이 공부하는 모습을 보며 자극을 받음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감시받지 않아, 개인의 자율성이 중요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소통은 스트리머의 쉬는 시간에만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공부시간 기록 X</a:t>
            </a:r>
            <a:endParaRPr sz="1100"/>
          </a:p>
        </p:txBody>
      </p:sp>
      <p:sp>
        <p:nvSpPr>
          <p:cNvPr id="90" name="Google Shape;90;p17"/>
          <p:cNvSpPr txBox="1"/>
          <p:nvPr/>
        </p:nvSpPr>
        <p:spPr>
          <a:xfrm>
            <a:off x="3220575" y="2733825"/>
            <a:ext cx="34107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자신+타인의 캠을 공유하여 자극을 받음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자신</a:t>
            </a:r>
            <a:r>
              <a:rPr lang="ko" sz="1100"/>
              <a:t>의 공부 화면을 공유하게 되어, 감시받는 다는 강제성을 띄게 됨(강한 집중)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미</a:t>
            </a:r>
            <a:r>
              <a:rPr lang="ko" sz="1100"/>
              <a:t>팅 방은 최대 16명 참여하며,</a:t>
            </a:r>
            <a:br>
              <a:rPr lang="ko" sz="1100"/>
            </a:br>
            <a:r>
              <a:rPr lang="ko" sz="1100"/>
              <a:t>개인이 알아서 생성할 수 있음(각 방별 규칙 상이)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공부시간 기록 O</a:t>
            </a:r>
            <a:endParaRPr sz="1100"/>
          </a:p>
        </p:txBody>
      </p:sp>
      <p:sp>
        <p:nvSpPr>
          <p:cNvPr id="91" name="Google Shape;91;p17"/>
          <p:cNvSpPr txBox="1"/>
          <p:nvPr/>
        </p:nvSpPr>
        <p:spPr>
          <a:xfrm>
            <a:off x="6631275" y="3194650"/>
            <a:ext cx="24174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타이머를 통해 자신의 공부 기록을 쌓고,</a:t>
            </a:r>
            <a:br>
              <a:rPr lang="ko" sz="1100"/>
            </a:br>
            <a:r>
              <a:rPr lang="ko" sz="1100"/>
              <a:t>이를 공유하여 자극받는 형식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자신의 캠 OFF - 개인의 자율성 중요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공부 시간 별로 달력에 표시되어 자기 주도 학습 관리가 가능</a:t>
            </a:r>
            <a:br>
              <a:rPr lang="ko" sz="1100"/>
            </a:br>
            <a:r>
              <a:rPr lang="ko" sz="1000"/>
              <a:t>(커밋달력과 같은 게이미피케이션)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207325" y="188250"/>
            <a:ext cx="22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기획 배경</a:t>
            </a:r>
            <a:endParaRPr b="1"/>
          </a:p>
        </p:txBody>
      </p:sp>
      <p:sp>
        <p:nvSpPr>
          <p:cNvPr id="97" name="Google Shape;97;p18"/>
          <p:cNvSpPr txBox="1"/>
          <p:nvPr/>
        </p:nvSpPr>
        <p:spPr>
          <a:xfrm>
            <a:off x="942450" y="728625"/>
            <a:ext cx="725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CC0000"/>
                </a:solidFill>
              </a:rPr>
              <a:t>자기 주도 학습을 위한 서비스에 대한 수요가 증가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CC0000"/>
                </a:solidFill>
              </a:rPr>
              <a:t>‘재미’를 추구하는 MZ세대에게 자기 주도를 한번에 해결 할 수 있는 서비스를 제공하자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298800" y="270725"/>
            <a:ext cx="412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https://www.careet.net/185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4"/>
              </a:rPr>
              <a:t>https://www.careet.net/21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5"/>
              </a:rPr>
              <a:t>https://www.careet.net/214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207325" y="188250"/>
            <a:ext cx="22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기획 배경</a:t>
            </a:r>
            <a:endParaRPr b="1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450" y="166923"/>
            <a:ext cx="7571100" cy="480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4">
            <a:alphaModFix/>
          </a:blip>
          <a:srcRect b="47606" l="44848" r="33812" t="28994"/>
          <a:stretch/>
        </p:blipFill>
        <p:spPr>
          <a:xfrm>
            <a:off x="5181176" y="1452900"/>
            <a:ext cx="663173" cy="40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/>
          <p:nvPr/>
        </p:nvSpPr>
        <p:spPr>
          <a:xfrm>
            <a:off x="6484400" y="608550"/>
            <a:ext cx="2101500" cy="37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5">
            <a:alphaModFix/>
          </a:blip>
          <a:srcRect b="37300" l="0" r="0" t="0"/>
          <a:stretch/>
        </p:blipFill>
        <p:spPr>
          <a:xfrm>
            <a:off x="6790663" y="1108175"/>
            <a:ext cx="1558374" cy="21153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7197850" y="690750"/>
            <a:ext cx="1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내 책상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207325" y="188250"/>
            <a:ext cx="22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기획 배경</a:t>
            </a:r>
            <a:endParaRPr b="1"/>
          </a:p>
        </p:txBody>
      </p:sp>
      <p:sp>
        <p:nvSpPr>
          <p:cNvPr id="118" name="Google Shape;118;p21"/>
          <p:cNvSpPr txBox="1"/>
          <p:nvPr/>
        </p:nvSpPr>
        <p:spPr>
          <a:xfrm>
            <a:off x="373125" y="658650"/>
            <a:ext cx="794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9" name="Google Shape;119;p21"/>
          <p:cNvSpPr txBox="1"/>
          <p:nvPr/>
        </p:nvSpPr>
        <p:spPr>
          <a:xfrm>
            <a:off x="3240575" y="4221275"/>
            <a:ext cx="558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내책상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자신의 공간을 꾸밈으로써 자아실현 (제페토, 로블록스 등)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/>
              <a:t>데스크테리어족 (업무, 학업 공간을 꾸미는 것이 취미인 세대)</a:t>
            </a:r>
            <a:endParaRPr sz="1100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33725"/>
            <a:ext cx="2935775" cy="343271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4186525" y="1877000"/>
            <a:ext cx="394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남들에게 보여지는 얼굴과도 같은 ‘카카오톡 프로필’을 스케쥴러처럼 활용하는 Z세대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